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52" r:id="rId2"/>
    <p:sldId id="260" r:id="rId3"/>
    <p:sldId id="257" r:id="rId4"/>
    <p:sldId id="258" r:id="rId5"/>
    <p:sldId id="259" r:id="rId6"/>
    <p:sldId id="357" r:id="rId7"/>
    <p:sldId id="355" r:id="rId8"/>
    <p:sldId id="356" r:id="rId9"/>
    <p:sldId id="373" r:id="rId10"/>
  </p:sldIdLst>
  <p:sldSz cx="9144000" cy="5715000" type="screen16x1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lie Hemeleers" initials="N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228"/>
    <a:srgbClr val="B8D244"/>
    <a:srgbClr val="B6991E"/>
    <a:srgbClr val="33A4A0"/>
    <a:srgbClr val="8A0028"/>
    <a:srgbClr val="73B632"/>
    <a:srgbClr val="50711E"/>
    <a:srgbClr val="C3D69B"/>
    <a:srgbClr val="93B064"/>
    <a:srgbClr val="278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 autoAdjust="0"/>
    <p:restoredTop sz="97886" autoAdjust="0"/>
  </p:normalViewPr>
  <p:slideViewPr>
    <p:cSldViewPr>
      <p:cViewPr varScale="1">
        <p:scale>
          <a:sx n="205" d="100"/>
          <a:sy n="205" d="100"/>
        </p:scale>
        <p:origin x="520" y="192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lin/Desktop/Fa&#776;rdplan/Temaavsnitt_Skogsdata2016_Figur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'Virkesförråd - skyddad skog'!$A$4</c:f>
              <c:strCache>
                <c:ptCount val="1"/>
                <c:pt idx="0">
                  <c:v>Ej skyddat (Miljoner m3sk)</c:v>
                </c:pt>
              </c:strCache>
            </c:strRef>
          </c:tx>
          <c:spPr>
            <a:solidFill>
              <a:srgbClr val="628228"/>
            </a:solidFill>
            <a:ln>
              <a:noFill/>
            </a:ln>
            <a:effectLst/>
          </c:spPr>
          <c:cat>
            <c:numRef>
              <c:f>'Virkesförråd - skyddad skog'!$B$3:$L$3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  <c:pt idx="6">
                  <c:v>2070</c:v>
                </c:pt>
                <c:pt idx="7">
                  <c:v>2080</c:v>
                </c:pt>
                <c:pt idx="8">
                  <c:v>2090</c:v>
                </c:pt>
                <c:pt idx="9">
                  <c:v>2100</c:v>
                </c:pt>
                <c:pt idx="10">
                  <c:v>2110</c:v>
                </c:pt>
              </c:numCache>
            </c:numRef>
          </c:cat>
          <c:val>
            <c:numRef>
              <c:f>'Virkesförråd - skyddad skog'!$B$4:$L$4</c:f>
              <c:numCache>
                <c:formatCode>0</c:formatCode>
                <c:ptCount val="11"/>
                <c:pt idx="0">
                  <c:v>2496.6319552199998</c:v>
                </c:pt>
                <c:pt idx="1">
                  <c:v>2602.50119963</c:v>
                </c:pt>
                <c:pt idx="2">
                  <c:v>2733.0415220499999</c:v>
                </c:pt>
                <c:pt idx="3">
                  <c:v>2840.4212844900003</c:v>
                </c:pt>
                <c:pt idx="4">
                  <c:v>2963.9608822499999</c:v>
                </c:pt>
                <c:pt idx="5">
                  <c:v>3094.3082807999999</c:v>
                </c:pt>
                <c:pt idx="6">
                  <c:v>3213.3410349000001</c:v>
                </c:pt>
                <c:pt idx="7">
                  <c:v>3345.78899043</c:v>
                </c:pt>
                <c:pt idx="8">
                  <c:v>3489.1563487599997</c:v>
                </c:pt>
                <c:pt idx="9">
                  <c:v>3613.1335079</c:v>
                </c:pt>
                <c:pt idx="10">
                  <c:v>3784.6372889300001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3-E247-A6EC-1DC1F1D92073}"/>
            </c:ext>
          </c:extLst>
        </c:ser>
        <c:ser>
          <c:idx val="1"/>
          <c:order val="1"/>
          <c:tx>
            <c:strRef>
              <c:f>'Virkesförråd - skyddad skog'!$A$5</c:f>
              <c:strCache>
                <c:ptCount val="1"/>
                <c:pt idx="0">
                  <c:v>Skyddat (Miljoner m3sk)</c:v>
                </c:pt>
              </c:strCache>
            </c:strRef>
          </c:tx>
          <c:spPr>
            <a:pattFill prst="dkUpDiag">
              <a:fgClr>
                <a:srgbClr val="628228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'Virkesförråd - skyddad skog'!$B$3:$L$3</c:f>
              <c:numCache>
                <c:formatCode>General</c:formatCode>
                <c:ptCount val="11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  <c:pt idx="6">
                  <c:v>2070</c:v>
                </c:pt>
                <c:pt idx="7">
                  <c:v>2080</c:v>
                </c:pt>
                <c:pt idx="8">
                  <c:v>2090</c:v>
                </c:pt>
                <c:pt idx="9">
                  <c:v>2100</c:v>
                </c:pt>
                <c:pt idx="10">
                  <c:v>2110</c:v>
                </c:pt>
              </c:numCache>
            </c:numRef>
          </c:cat>
          <c:val>
            <c:numRef>
              <c:f>'Virkesförråd - skyddad skog'!$B$5:$L$5</c:f>
              <c:numCache>
                <c:formatCode>0</c:formatCode>
                <c:ptCount val="11"/>
                <c:pt idx="0">
                  <c:v>443.74624289999997</c:v>
                </c:pt>
                <c:pt idx="1">
                  <c:v>515.12080672999991</c:v>
                </c:pt>
                <c:pt idx="2">
                  <c:v>615.69049739999991</c:v>
                </c:pt>
                <c:pt idx="3">
                  <c:v>682.87788172</c:v>
                </c:pt>
                <c:pt idx="4">
                  <c:v>768.02256678000003</c:v>
                </c:pt>
                <c:pt idx="5">
                  <c:v>860.84846634999997</c:v>
                </c:pt>
                <c:pt idx="6">
                  <c:v>932.94074488999991</c:v>
                </c:pt>
                <c:pt idx="7">
                  <c:v>991.02671760000021</c:v>
                </c:pt>
                <c:pt idx="8">
                  <c:v>1046.94668832</c:v>
                </c:pt>
                <c:pt idx="9">
                  <c:v>1078.5106834999999</c:v>
                </c:pt>
                <c:pt idx="10">
                  <c:v>1127.86550029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3-E247-A6EC-1DC1F1D92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318168"/>
        <c:axId val="2138321672"/>
      </c:areaChart>
      <c:catAx>
        <c:axId val="213831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Std Light" panose="02000506040000020003" pitchFamily="2" charset="77"/>
                <a:ea typeface="+mn-ea"/>
                <a:cs typeface="+mn-cs"/>
              </a:defRPr>
            </a:pPr>
            <a:endParaRPr lang="sv-SE"/>
          </a:p>
        </c:txPr>
        <c:crossAx val="2138321672"/>
        <c:crosses val="autoZero"/>
        <c:auto val="1"/>
        <c:lblAlgn val="ctr"/>
        <c:lblOffset val="100"/>
        <c:noMultiLvlLbl val="0"/>
      </c:catAx>
      <c:valAx>
        <c:axId val="2138321672"/>
        <c:scaling>
          <c:orientation val="minMax"/>
          <c:max val="50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Std Light" panose="02000506040000020003" pitchFamily="2" charset="77"/>
                <a:ea typeface="+mn-ea"/>
                <a:cs typeface="+mn-cs"/>
              </a:defRPr>
            </a:pPr>
            <a:endParaRPr lang="sv-SE"/>
          </a:p>
        </c:txPr>
        <c:crossAx val="2138318168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kzidenz-Grotesk Std Light" panose="02000506040000020003" pitchFamily="2" charset="77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D844-E9DC-47C4-985F-D4FA55993ED9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AA4A2-07AC-4883-B5E9-F5C3ED48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188C-A654-4088-B79F-BA0C224BE947}" type="datetimeFigureOut">
              <a:rPr lang="fr-BE" smtClean="0"/>
              <a:t>22/01/20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5F4E-D9F7-41BC-B81F-F65B70512E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296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331916" y="457729"/>
            <a:ext cx="73437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3200" b="1">
              <a:solidFill>
                <a:srgbClr val="766B56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6" y="1285876"/>
            <a:ext cx="73437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sv-SE" altLang="sv-SE" sz="2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2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91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0538" y="457731"/>
            <a:ext cx="1835150" cy="432064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916" y="457731"/>
            <a:ext cx="5356225" cy="432064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777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916" y="457729"/>
            <a:ext cx="7343775" cy="7196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1331916" y="1285876"/>
            <a:ext cx="7343775" cy="3492500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0382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e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A286E-1128-474B-814C-B1A6BE9A5B15}" type="datetimeFigureOut">
              <a:rPr lang="fr-FR">
                <a:solidFill>
                  <a:srgbClr val="000000"/>
                </a:solidFill>
                <a:latin typeface="Palatino Linotype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22/01/2020</a:t>
            </a:fld>
            <a:endParaRPr lang="fr-CA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2A248-307D-4B02-BAC3-48D5D9F72FC4}" type="slidenum">
              <a:rPr lang="fr-CA">
                <a:solidFill>
                  <a:srgbClr val="000000"/>
                </a:solidFill>
                <a:latin typeface="Palatino Linotype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 dirty="0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8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519920-A884-439D-8F7D-ECC6C8F7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23147-4B4B-4447-9386-D8059EF10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317AD0-C553-4569-A84F-4B2CB5A5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8986-55BF-48C5-BE1A-CF3B77706281}" type="datetimeFigureOut">
              <a:rPr lang="sv-SE" smtClean="0"/>
              <a:t>2020-01-22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507435-0FDA-438F-94C4-8F5F30FE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09ECCC-1CD8-4752-951D-276CA574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F02F-DE06-4105-A919-40C451AFDA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3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7040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3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1916" y="1285876"/>
            <a:ext cx="3595687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80000" y="1285876"/>
            <a:ext cx="3595688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85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20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75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696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27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6" y="1285876"/>
            <a:ext cx="73437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bakgrundstexten</a:t>
            </a:r>
          </a:p>
          <a:p>
            <a:pPr lvl="1"/>
            <a:r>
              <a:rPr lang="en-US" altLang="sv-SE"/>
              <a:t>Nivå två</a:t>
            </a:r>
          </a:p>
          <a:p>
            <a:pPr lvl="2"/>
            <a:r>
              <a:rPr lang="en-US" altLang="sv-SE"/>
              <a:t>Nivå tre</a:t>
            </a:r>
          </a:p>
          <a:p>
            <a:pPr lvl="3"/>
            <a:r>
              <a:rPr lang="en-US" altLang="sv-SE"/>
              <a:t>Nivå fyra</a:t>
            </a:r>
          </a:p>
          <a:p>
            <a:pPr lvl="4"/>
            <a:r>
              <a:rPr lang="en-US" altLang="sv-SE"/>
              <a:t>Nivå fem</a:t>
            </a: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331916" y="457729"/>
            <a:ext cx="73437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</a:t>
            </a:r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3500"/>
          </a:xfrm>
          <a:prstGeom prst="rect">
            <a:avLst/>
          </a:prstGeom>
          <a:solidFill>
            <a:srgbClr val="6282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 flipV="1">
            <a:off x="0" y="5651500"/>
            <a:ext cx="9144000" cy="63500"/>
          </a:xfrm>
          <a:prstGeom prst="rect">
            <a:avLst/>
          </a:prstGeom>
          <a:solidFill>
            <a:srgbClr val="6282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3600">
              <a:solidFill>
                <a:srgbClr val="000000"/>
              </a:solidFill>
            </a:endParaRPr>
          </a:p>
        </p:txBody>
      </p:sp>
      <p:pic>
        <p:nvPicPr>
          <p:cNvPr id="1031" name="Bildobjekt 14" descr="SVEBIOLOGGA_stor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74" y="5377780"/>
            <a:ext cx="1061514" cy="15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1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66B5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7DAF372-9968-2449-9523-0D17563A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278" y="0"/>
            <a:ext cx="10162556" cy="57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id="{19434545-848B-4C30-813F-AE736F8F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6" t="6796" b="6796"/>
          <a:stretch/>
        </p:blipFill>
        <p:spPr>
          <a:xfrm>
            <a:off x="467544" y="376518"/>
            <a:ext cx="5305928" cy="496196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3CC6F89-89EC-FC4F-BE01-5F205C0A367F}"/>
              </a:ext>
            </a:extLst>
          </p:cNvPr>
          <p:cNvSpPr txBox="1"/>
          <p:nvPr/>
        </p:nvSpPr>
        <p:spPr>
          <a:xfrm>
            <a:off x="251520" y="2652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ea typeface="MS PGothic" panose="020B0600070205080204" pitchFamily="34" charset="-128"/>
              </a:rPr>
              <a:t>Behov av bioenergi idag och fram emot 2045 </a:t>
            </a:r>
            <a:r>
              <a:rPr lang="sv-SE" dirty="0"/>
              <a:t>(TWh)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E19681B-A816-7844-9D3A-D924A9EDAE65}"/>
              </a:ext>
            </a:extLst>
          </p:cNvPr>
          <p:cNvSpPr txBox="1"/>
          <p:nvPr/>
        </p:nvSpPr>
        <p:spPr>
          <a:xfrm>
            <a:off x="5639795" y="2189801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Dagens tillförsel och en möjlig bedömd tillförsel för olika energiändamål år 2045. I detta fall ökar bioenergitillförseln med 120 TWh på 25 år. </a:t>
            </a:r>
          </a:p>
          <a:p>
            <a:endParaRPr lang="sv-SE" sz="1000" dirty="0"/>
          </a:p>
          <a:p>
            <a:r>
              <a:rPr lang="sv-SE" sz="1000" dirty="0"/>
              <a:t>Tillförsel av 48 TWh biobränsle för elproduktion ger i detta fall upphov till 40 TWh elektricitet.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35106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530BFBE-E4CC-48BF-AE31-8B68C94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b="11802"/>
          <a:stretch/>
        </p:blipFill>
        <p:spPr>
          <a:xfrm>
            <a:off x="1" y="769268"/>
            <a:ext cx="9143999" cy="39604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0AA53F5-E2EA-984F-9BF1-A6F423AA7AC9}"/>
              </a:ext>
            </a:extLst>
          </p:cNvPr>
          <p:cNvSpPr txBox="1"/>
          <p:nvPr/>
        </p:nvSpPr>
        <p:spPr>
          <a:xfrm>
            <a:off x="251520" y="2652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ea typeface="MS PGothic" panose="020B0600070205080204" pitchFamily="34" charset="-128"/>
              </a:rPr>
              <a:t>Historisk och framtida bioenergianvändning </a:t>
            </a:r>
            <a:r>
              <a:rPr lang="sv-SE" dirty="0"/>
              <a:t>(TWh)</a:t>
            </a:r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5D822AB-10F4-1440-BF78-B1A645751727}"/>
              </a:ext>
            </a:extLst>
          </p:cNvPr>
          <p:cNvSpPr txBox="1"/>
          <p:nvPr/>
        </p:nvSpPr>
        <p:spPr>
          <a:xfrm>
            <a:off x="539552" y="4818265"/>
            <a:ext cx="777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Användningen av bioenergi i Sverige har ökat i jämn takt under de gångna 35 åren. Sedan 1990 har användningen mer än fördubblats.</a:t>
            </a:r>
          </a:p>
          <a:p>
            <a:r>
              <a:rPr lang="sv-SE" sz="1000" dirty="0"/>
              <a:t>Källa: Energiläget i siffror 2019, Energimyndigheten</a:t>
            </a:r>
          </a:p>
          <a:p>
            <a:endParaRPr lang="sv-SE" sz="10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19B4F7B-CC29-0E4B-ACFF-0DFC3A9A7602}"/>
              </a:ext>
            </a:extLst>
          </p:cNvPr>
          <p:cNvSpPr txBox="1"/>
          <p:nvPr/>
        </p:nvSpPr>
        <p:spPr>
          <a:xfrm>
            <a:off x="1871700" y="33375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Historisk användning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18B02D-DF93-104B-BE88-91F74E302E93}"/>
              </a:ext>
            </a:extLst>
          </p:cNvPr>
          <p:cNvSpPr txBox="1"/>
          <p:nvPr/>
        </p:nvSpPr>
        <p:spPr>
          <a:xfrm>
            <a:off x="5292080" y="303752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Prognos</a:t>
            </a:r>
          </a:p>
        </p:txBody>
      </p:sp>
    </p:spTree>
    <p:extLst>
      <p:ext uri="{BB962C8B-B14F-4D97-AF65-F5344CB8AC3E}">
        <p14:creationId xmlns:p14="http://schemas.microsoft.com/office/powerpoint/2010/main" val="7770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11307801-9E33-4868-979F-21A30601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r="7864" b="2401"/>
          <a:stretch/>
        </p:blipFill>
        <p:spPr>
          <a:xfrm>
            <a:off x="2593105" y="107510"/>
            <a:ext cx="6434683" cy="487600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BBE7A33-1BB4-6042-8181-F8BD7FD06413}"/>
              </a:ext>
            </a:extLst>
          </p:cNvPr>
          <p:cNvSpPr txBox="1"/>
          <p:nvPr/>
        </p:nvSpPr>
        <p:spPr>
          <a:xfrm>
            <a:off x="251520" y="242173"/>
            <a:ext cx="2512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ea typeface="MS PGothic" panose="020B0600070205080204" pitchFamily="34" charset="-128"/>
              </a:rPr>
              <a:t>Skogens årliga omsättning </a:t>
            </a:r>
          </a:p>
          <a:p>
            <a:r>
              <a:rPr lang="sv-SE" b="1" dirty="0">
                <a:latin typeface="Arial" panose="020B0604020202020204" pitchFamily="34" charset="0"/>
                <a:ea typeface="MS PGothic" panose="020B0600070205080204" pitchFamily="34" charset="-128"/>
              </a:rPr>
              <a:t>på produktiv skogsmark </a:t>
            </a:r>
            <a:r>
              <a:rPr lang="sv-SE" dirty="0"/>
              <a:t>(TWh)</a:t>
            </a:r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126C8E2-916D-D74D-A0B2-AADE4166630C}"/>
              </a:ext>
            </a:extLst>
          </p:cNvPr>
          <p:cNvSpPr/>
          <p:nvPr/>
        </p:nvSpPr>
        <p:spPr>
          <a:xfrm>
            <a:off x="185103" y="2137420"/>
            <a:ext cx="24135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/>
              <a:t>Figuren visar årlig tillväxt på produktiv skogsmark i Sverige. Totalt växer skogen med 436 TWh. Stora volymer stubbar, grenar och toppar blir kvar i skogen och bryts ned, för närvarande motsvarande 138 TWh per år.</a:t>
            </a:r>
          </a:p>
          <a:p>
            <a:r>
              <a:rPr lang="sv-SE" sz="1000" dirty="0"/>
              <a:t>Enligt rapporten kan omkring 30 procent av detta inom en nära framtid göra större nytta som bioenergi medan huvuddelen blir kvar i skogen för att bibehålla biologisk mångfald.</a:t>
            </a:r>
          </a:p>
          <a:p>
            <a:endParaRPr lang="sv-SE" sz="1000" dirty="0"/>
          </a:p>
          <a:p>
            <a:endParaRPr lang="sv-SE" sz="1000" dirty="0"/>
          </a:p>
          <a:p>
            <a:endParaRPr lang="sv-SE" sz="1000" dirty="0"/>
          </a:p>
          <a:p>
            <a:endParaRPr lang="sv-SE" sz="1000" dirty="0"/>
          </a:p>
          <a:p>
            <a:endParaRPr lang="sv-SE" sz="1000" dirty="0"/>
          </a:p>
          <a:p>
            <a:endParaRPr lang="sv-SE" sz="1000" dirty="0"/>
          </a:p>
          <a:p>
            <a:endParaRPr lang="sv-SE" sz="1000" dirty="0"/>
          </a:p>
          <a:p>
            <a:r>
              <a:rPr lang="sv-SE" sz="1000" dirty="0"/>
              <a:t>Källa: IRENA-rapport beräknad på data </a:t>
            </a:r>
            <a:br>
              <a:rPr lang="sv-SE" sz="1000" dirty="0"/>
            </a:br>
            <a:r>
              <a:rPr lang="sv-SE" sz="1000" dirty="0"/>
              <a:t>från riksskogstaxeringen 2015.</a:t>
            </a:r>
            <a:endParaRPr lang="sv-SE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14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27">
            <a:extLst>
              <a:ext uri="{FF2B5EF4-FFF2-40B4-BE49-F238E27FC236}">
                <a16:creationId xmlns:a16="http://schemas.microsoft.com/office/drawing/2014/main" id="{1A37A409-6C1F-463C-B0FE-DD877312E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8000"/>
          <a:stretch/>
        </p:blipFill>
        <p:spPr>
          <a:xfrm>
            <a:off x="1" y="1033200"/>
            <a:ext cx="9143999" cy="439248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4A58DDD-1EFF-5D4B-8DBE-7557C62B641E}"/>
              </a:ext>
            </a:extLst>
          </p:cNvPr>
          <p:cNvSpPr/>
          <p:nvPr/>
        </p:nvSpPr>
        <p:spPr>
          <a:xfrm>
            <a:off x="251520" y="28931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ea typeface="MS PGothic" panose="020B0600070205080204" pitchFamily="34" charset="-128"/>
              </a:rPr>
              <a:t>Tillkommande potential och användning till år 2045 </a:t>
            </a:r>
            <a:r>
              <a:rPr lang="sv-SE" dirty="0">
                <a:latin typeface="Arial" panose="020B0604020202020204" pitchFamily="34" charset="0"/>
                <a:ea typeface="MS PGothic" panose="020B0600070205080204" pitchFamily="34" charset="-128"/>
              </a:rPr>
              <a:t>(TWh)</a:t>
            </a:r>
          </a:p>
        </p:txBody>
      </p:sp>
    </p:spTree>
    <p:extLst>
      <p:ext uri="{BB962C8B-B14F-4D97-AF65-F5344CB8AC3E}">
        <p14:creationId xmlns:p14="http://schemas.microsoft.com/office/powerpoint/2010/main" val="118503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BE5A63-13D3-BB4A-BFA4-1F1955C9E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46466"/>
              </p:ext>
            </p:extLst>
          </p:nvPr>
        </p:nvGraphicFramePr>
        <p:xfrm>
          <a:off x="251521" y="861438"/>
          <a:ext cx="6552727" cy="447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03E8B83C-4037-FB4B-81F6-992C400DD3CB}"/>
              </a:ext>
            </a:extLst>
          </p:cNvPr>
          <p:cNvSpPr txBox="1"/>
          <p:nvPr/>
        </p:nvSpPr>
        <p:spPr>
          <a:xfrm>
            <a:off x="251521" y="265212"/>
            <a:ext cx="838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Fortsatt ökat virkesförråd under 2000-talet </a:t>
            </a:r>
            <a:r>
              <a:rPr lang="sv-SE" dirty="0"/>
              <a:t>(miljoner m</a:t>
            </a:r>
            <a:r>
              <a:rPr lang="sv-SE" baseline="30000" dirty="0"/>
              <a:t>3</a:t>
            </a:r>
            <a:r>
              <a:rPr lang="sv-SE" dirty="0"/>
              <a:t>sk)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5CC749-D998-9E44-B41C-1D89D17C6520}"/>
              </a:ext>
            </a:extLst>
          </p:cNvPr>
          <p:cNvSpPr txBox="1"/>
          <p:nvPr/>
        </p:nvSpPr>
        <p:spPr>
          <a:xfrm>
            <a:off x="6554633" y="2065412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Virkesförrådet, lagret av biomassa/kol i skogen, på produktiv skogsmark har fördubblats från 1920-talet fram till idag, och förväntas öka med ytterligare 50 procent fram till 2100. </a:t>
            </a:r>
          </a:p>
          <a:p>
            <a:endParaRPr lang="sv-SE" sz="900" dirty="0"/>
          </a:p>
          <a:p>
            <a:r>
              <a:rPr lang="sv-SE" sz="900" dirty="0"/>
              <a:t>Källa: Temaavsnitt: Skogen då, nu och i framtiden, Skogsdata 2016, SLU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521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C09CDEF-4EC6-F54C-8C57-F8EF3927C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7300"/>
            <a:ext cx="6692268" cy="4177152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23112B-55B7-1145-A3C6-63CD5CA2EBC9}"/>
              </a:ext>
            </a:extLst>
          </p:cNvPr>
          <p:cNvSpPr txBox="1"/>
          <p:nvPr/>
        </p:nvSpPr>
        <p:spPr>
          <a:xfrm>
            <a:off x="107504" y="480548"/>
            <a:ext cx="90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 </a:t>
            </a:r>
            <a:r>
              <a:rPr lang="sv-SE" b="1" dirty="0"/>
              <a:t>Virkesförråd, tillväxt och avverkningar i Svensk skog från 1925 </a:t>
            </a:r>
            <a:r>
              <a:rPr lang="sv-SE" sz="1200" dirty="0"/>
              <a:t>(miljoner skogskubikmeter)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D47A95E-AC14-9A4B-B4E8-3EE9422D39C6}"/>
              </a:ext>
            </a:extLst>
          </p:cNvPr>
          <p:cNvSpPr txBox="1"/>
          <p:nvPr/>
        </p:nvSpPr>
        <p:spPr>
          <a:xfrm>
            <a:off x="7092280" y="2176380"/>
            <a:ext cx="1948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Diagrammet visar utvecklingen av virkesförråd (blå staplar), årlig tillväxt (rött) och avverkning (grönt) från 1920-talet till nutid. </a:t>
            </a:r>
            <a:r>
              <a:rPr lang="sv-SE" sz="1000" dirty="0" err="1"/>
              <a:t>Biomasseförrådet</a:t>
            </a:r>
            <a:r>
              <a:rPr lang="sv-SE" sz="1000" dirty="0"/>
              <a:t> och tillväxten har fördubblats sedan 1920-talet och avverkningarna har fördubblats sedan 1950-talet. </a:t>
            </a:r>
          </a:p>
          <a:p>
            <a:endParaRPr lang="sv-SE" sz="1000" dirty="0"/>
          </a:p>
          <a:p>
            <a:r>
              <a:rPr lang="sv-SE" sz="1000" dirty="0"/>
              <a:t>Källa: Riksskogstaxeringen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678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AD5E764-AD66-694D-B959-D19260AC0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2667"/>
            <a:ext cx="6584759" cy="522439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5652139-994F-9643-B2A2-E07FBA2CA6AA}"/>
              </a:ext>
            </a:extLst>
          </p:cNvPr>
          <p:cNvSpPr txBox="1"/>
          <p:nvPr/>
        </p:nvSpPr>
        <p:spPr>
          <a:xfrm>
            <a:off x="6692263" y="1417340"/>
            <a:ext cx="2473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Flödesdiagram över det svenska skog-bioenergisystemet uttryckt som energi </a:t>
            </a:r>
            <a:r>
              <a:rPr lang="sv-SE" dirty="0"/>
              <a:t>(TWh)</a:t>
            </a:r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196A50-A7A3-E844-B377-59452754BEA9}"/>
              </a:ext>
            </a:extLst>
          </p:cNvPr>
          <p:cNvSpPr txBox="1"/>
          <p:nvPr/>
        </p:nvSpPr>
        <p:spPr>
          <a:xfrm>
            <a:off x="6695586" y="3361556"/>
            <a:ext cx="223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Källa: </a:t>
            </a:r>
            <a:r>
              <a:rPr lang="sv-SE" sz="1000" dirty="0" err="1"/>
              <a:t>Bioenergy</a:t>
            </a:r>
            <a:r>
              <a:rPr lang="sv-SE" sz="1000" dirty="0"/>
              <a:t> from boreal </a:t>
            </a:r>
            <a:r>
              <a:rPr lang="sv-SE" sz="1000" dirty="0" err="1"/>
              <a:t>forest</a:t>
            </a:r>
            <a:r>
              <a:rPr lang="sv-SE" sz="1000" dirty="0"/>
              <a:t>, Swedish approach to </a:t>
            </a:r>
            <a:r>
              <a:rPr lang="sv-SE" sz="1000" dirty="0" err="1"/>
              <a:t>sustainable</a:t>
            </a:r>
            <a:r>
              <a:rPr lang="sv-SE" sz="1000" dirty="0"/>
              <a:t> </a:t>
            </a:r>
            <a:r>
              <a:rPr lang="sv-SE" sz="1000" dirty="0" err="1"/>
              <a:t>wood</a:t>
            </a:r>
            <a:r>
              <a:rPr lang="sv-SE" sz="1000" dirty="0"/>
              <a:t> </a:t>
            </a:r>
            <a:r>
              <a:rPr lang="sv-SE" sz="1000" dirty="0" err="1"/>
              <a:t>use</a:t>
            </a:r>
            <a:r>
              <a:rPr lang="sv-SE" sz="1000" dirty="0"/>
              <a:t>. IRENA, International </a:t>
            </a:r>
            <a:r>
              <a:rPr lang="sv-SE" sz="1000" dirty="0" err="1"/>
              <a:t>Renewable</a:t>
            </a:r>
            <a:r>
              <a:rPr lang="sv-SE" sz="1000" dirty="0"/>
              <a:t> Energy Agency 2019, i svensk översättning. 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84220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B2F0BB7-38E7-F843-A410-9B097E821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EB43CBB-F941-F446-B753-7D73CCC4C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61756"/>
            <a:ext cx="1930152" cy="35282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3F7FA00-E999-A140-8EEF-2515D8A7BDE6}"/>
              </a:ext>
            </a:extLst>
          </p:cNvPr>
          <p:cNvSpPr txBox="1"/>
          <p:nvPr/>
        </p:nvSpPr>
        <p:spPr>
          <a:xfrm>
            <a:off x="935596" y="141734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LADDA NED OCH LÄS RAPPORTEN PÅ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3200" b="1" dirty="0">
                <a:solidFill>
                  <a:schemeClr val="bg1"/>
                </a:solidFill>
              </a:rPr>
              <a:t>SVEBIO.SE/OM-OSS/PUBLIKATION</a:t>
            </a:r>
            <a:endParaRPr lang="sv-SE" sz="3200" dirty="0"/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157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{2C96CCAF-A282-7F47-A02A-BE884796525A}tf10001120</Template>
  <TotalTime>88560</TotalTime>
  <Words>358</Words>
  <Application>Microsoft Macintosh PowerPoint</Application>
  <PresentationFormat>Bildspel på skärmen (16:10)</PresentationFormat>
  <Paragraphs>34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Palatino Linotype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Anamaria Olaru</dc:creator>
  <cp:lastModifiedBy>Microsoft Office User</cp:lastModifiedBy>
  <cp:revision>253</cp:revision>
  <cp:lastPrinted>2019-05-20T07:07:15Z</cp:lastPrinted>
  <dcterms:created xsi:type="dcterms:W3CDTF">2015-01-20T10:30:38Z</dcterms:created>
  <dcterms:modified xsi:type="dcterms:W3CDTF">2020-01-22T14:18:58Z</dcterms:modified>
</cp:coreProperties>
</file>